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8" r:id="rId3"/>
    <p:sldId id="265" r:id="rId4"/>
    <p:sldId id="263" r:id="rId5"/>
    <p:sldId id="264" r:id="rId6"/>
    <p:sldId id="259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82" r:id="rId16"/>
    <p:sldId id="283" r:id="rId17"/>
    <p:sldId id="289" r:id="rId18"/>
    <p:sldId id="287" r:id="rId19"/>
    <p:sldId id="288" r:id="rId20"/>
    <p:sldId id="304" r:id="rId21"/>
    <p:sldId id="285" r:id="rId22"/>
    <p:sldId id="286" r:id="rId23"/>
    <p:sldId id="279" r:id="rId24"/>
    <p:sldId id="296" r:id="rId25"/>
    <p:sldId id="297" r:id="rId26"/>
    <p:sldId id="292" r:id="rId27"/>
    <p:sldId id="298" r:id="rId28"/>
    <p:sldId id="299" r:id="rId29"/>
    <p:sldId id="300" r:id="rId30"/>
    <p:sldId id="322" r:id="rId31"/>
    <p:sldId id="315" r:id="rId32"/>
    <p:sldId id="318" r:id="rId33"/>
    <p:sldId id="317" r:id="rId34"/>
    <p:sldId id="319" r:id="rId35"/>
    <p:sldId id="320" r:id="rId36"/>
    <p:sldId id="301" r:id="rId37"/>
    <p:sldId id="302" r:id="rId38"/>
    <p:sldId id="280" r:id="rId39"/>
    <p:sldId id="303" r:id="rId40"/>
    <p:sldId id="307" r:id="rId41"/>
    <p:sldId id="308" r:id="rId42"/>
    <p:sldId id="260" r:id="rId43"/>
    <p:sldId id="323" r:id="rId44"/>
    <p:sldId id="311" r:id="rId45"/>
    <p:sldId id="312" r:id="rId46"/>
    <p:sldId id="313" r:id="rId47"/>
    <p:sldId id="314" r:id="rId48"/>
    <p:sldId id="309" r:id="rId49"/>
    <p:sldId id="324" r:id="rId50"/>
    <p:sldId id="325" r:id="rId51"/>
    <p:sldId id="326" r:id="rId52"/>
    <p:sldId id="281" r:id="rId53"/>
    <p:sldId id="310" r:id="rId5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89F44-8CD4-4ABA-8216-2A0722F8B128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7E5851-6BBE-4429-B898-6DDB404A8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58E9A-C1DC-4C67-B038-56DFF5895842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C67D6-B1F5-4B8B-8B44-A1423D7D98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C67D6-B1F5-4B8B-8B44-A1423D7D987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Handouts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C67D6-B1F5-4B8B-8B44-A1423D7D987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Odd/Even Task</a:t>
            </a:r>
          </a:p>
          <a:p>
            <a:r>
              <a:rPr lang="en-US" dirty="0" smtClean="0"/>
              <a:t>Tiling the Pool</a:t>
            </a:r>
          </a:p>
          <a:p>
            <a:r>
              <a:rPr lang="en-US" dirty="0" smtClean="0"/>
              <a:t>About 8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980F8-A21A-4E36-A146-1450F8585071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E229F-0110-486C-9D7B-16B2978A74B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E229F-0110-486C-9D7B-16B2978A74B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Shopping Cart—not related to what research says</a:t>
            </a: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CF7B3E-5662-4E5A-B794-72366DB0DE7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  <p:sp>
        <p:nvSpPr>
          <p:cNvPr id="89093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6/30/2011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0724A-25B5-4452-8E25-A9A74A1D652C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6/30/2011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Stop here—How</a:t>
            </a:r>
            <a:r>
              <a:rPr lang="en-US" baseline="0" dirty="0" smtClean="0"/>
              <a:t> Many Toothpicks?</a:t>
            </a:r>
          </a:p>
          <a:p>
            <a:r>
              <a:rPr lang="en-US" baseline="0" dirty="0" smtClean="0"/>
              <a:t>20 minutes to work on this</a:t>
            </a:r>
          </a:p>
          <a:p>
            <a:r>
              <a:rPr lang="en-US" baseline="0" dirty="0" smtClean="0"/>
              <a:t>10 minutes to share the mathematics in this task</a:t>
            </a:r>
          </a:p>
          <a:p>
            <a:r>
              <a:rPr lang="en-US" baseline="0" dirty="0" smtClean="0"/>
              <a:t>10 minutes to share the practices we used.</a:t>
            </a:r>
          </a:p>
          <a:p>
            <a:r>
              <a:rPr lang="en-US" baseline="0" dirty="0" smtClean="0"/>
              <a:t>Looking at the students engaged in the same task.</a:t>
            </a:r>
          </a:p>
          <a:p>
            <a:r>
              <a:rPr lang="en-US" baseline="0" dirty="0" smtClean="0"/>
              <a:t>Identifying the SMP and teacher 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C67D6-B1F5-4B8B-8B44-A1423D7D987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txBody>
          <a:bodyPr/>
          <a:lstStyle/>
          <a:p>
            <a:pPr>
              <a:defRPr/>
            </a:pPr>
            <a:endParaRPr lang="en-US" sz="1600" dirty="0">
              <a:latin typeface="Times" charset="0"/>
              <a:cs typeface="Times" charset="0"/>
              <a:sym typeface="Times" charset="0"/>
            </a:endParaRPr>
          </a:p>
          <a:p>
            <a:pPr>
              <a:defRPr/>
            </a:pPr>
            <a:endParaRPr lang="en-US" sz="1600" dirty="0">
              <a:latin typeface="Times" charset="0"/>
              <a:cs typeface="Times" charset="0"/>
              <a:sym typeface="Times" charset="0"/>
            </a:endParaRPr>
          </a:p>
          <a:p>
            <a:pPr>
              <a:defRPr/>
            </a:pPr>
            <a:endParaRPr lang="en-US" sz="1600" dirty="0">
              <a:latin typeface="Times" charset="0"/>
              <a:cs typeface="Times" charset="0"/>
              <a:sym typeface="Times" charset="0"/>
            </a:endParaRPr>
          </a:p>
          <a:p>
            <a:pPr>
              <a:defRPr/>
            </a:pPr>
            <a:endParaRPr lang="en-US" sz="1600" dirty="0">
              <a:latin typeface="Times" charset="0"/>
              <a:cs typeface="Times" charset="0"/>
              <a:sym typeface="Times" charset="0"/>
            </a:endParaRPr>
          </a:p>
          <a:p>
            <a:pPr>
              <a:defRPr/>
            </a:pPr>
            <a:endParaRPr lang="en-US" sz="1600" dirty="0">
              <a:latin typeface="Times" charset="0"/>
              <a:cs typeface="Times" charset="0"/>
              <a:sym typeface="Times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E229F-0110-486C-9D7B-16B2978A74B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http://educore.ascd.org/Resource/Video/833668a0-77be-405f-8a5a-3b9cd442c3bb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E229F-0110-486C-9D7B-16B2978A74B9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F278F-49D2-4173-8CC8-334BBE60C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39816-1B5A-45F9-BC2C-EF3A15C74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73C94-7761-49C7-9649-5EC0A9F6C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A18D2-8093-4E6F-98FA-4DB4B7C72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27882-2BC3-493F-B9E2-AC65BE4A39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6404B-D922-476F-A6F0-DC4A94654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3281E-447F-4041-84E4-069C64CFD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255A9-8CA1-43A6-8C74-ED2D6C118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77BC7-14C1-4E7E-BCDA-5F57A11E0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141E2-E493-47FD-B892-9B1C2809A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96B58-7831-4D7E-8705-A61A9B288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2A0F611-5D8B-41CB-9C0E-730AE85B5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lvKWEvKSi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callard@warner.rochester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arner.rochester.edu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1rxkW8ucAI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cconline.org/samples/mathematics/high-school-functions" TargetMode="External"/><Relationship Id="rId2" Type="http://schemas.openxmlformats.org/officeDocument/2006/relationships/hyperlink" Target="http://education.pearsonassessments.com/pai/ai/Products/NextGeneration/videoseries.htm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sidemathematics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illustrativemathematics.org/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ifl.lrdc.pitt.edu/ifl/index.php/resources/ask_the_educator/peg_smith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mailto:jlavoie@warner.rochester.edu" TargetMode="External"/><Relationship Id="rId2" Type="http://schemas.openxmlformats.org/officeDocument/2006/relationships/hyperlink" Target="mailto:ccallard@warner.rochester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1"/>
            <a:ext cx="7772400" cy="1828799"/>
          </a:xfrm>
        </p:spPr>
        <p:txBody>
          <a:bodyPr/>
          <a:lstStyle/>
          <a:p>
            <a:pPr eaLnBrk="1" hangingPunct="1"/>
            <a:r>
              <a:rPr lang="en-US" dirty="0" smtClean="0"/>
              <a:t>Making the CCSSM Come Alive in Our Classrooms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19400"/>
            <a:ext cx="6400800" cy="2819400"/>
          </a:xfrm>
        </p:spPr>
        <p:txBody>
          <a:bodyPr/>
          <a:lstStyle/>
          <a:p>
            <a:pPr eaLnBrk="1" hangingPunct="1"/>
            <a:r>
              <a:rPr lang="en-US" dirty="0" smtClean="0"/>
              <a:t>Warner Center for Professional Development &amp; Education Reform </a:t>
            </a:r>
          </a:p>
          <a:p>
            <a:pPr eaLnBrk="1" hangingPunct="1"/>
            <a:r>
              <a:rPr lang="en-US" dirty="0" smtClean="0"/>
              <a:t>University of Rochester </a:t>
            </a:r>
          </a:p>
          <a:p>
            <a:pPr algn="l" eaLnBrk="1" hangingPunct="1"/>
            <a:r>
              <a:rPr lang="en-US" dirty="0" smtClean="0"/>
              <a:t>Mathematics Outreach:  </a:t>
            </a:r>
          </a:p>
          <a:p>
            <a:pPr algn="l" eaLnBrk="1" hangingPunct="1"/>
            <a:r>
              <a:rPr lang="en-US" dirty="0" smtClean="0"/>
              <a:t>Cindy </a:t>
            </a:r>
            <a:r>
              <a:rPr lang="en-US" dirty="0" err="1" smtClean="0"/>
              <a:t>Callard</a:t>
            </a:r>
            <a:r>
              <a:rPr lang="en-US" dirty="0" smtClean="0"/>
              <a:t>; Jane LaVoie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Math Wars:  </a:t>
            </a:r>
            <a:br>
              <a:rPr lang="en-US" dirty="0" smtClean="0"/>
            </a:br>
            <a:r>
              <a:rPr lang="en-US" dirty="0" smtClean="0"/>
              <a:t>Different Belief Systems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Reform Curriculum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dirty="0" smtClean="0"/>
              <a:t>Mathematics for All</a:t>
            </a:r>
          </a:p>
          <a:p>
            <a:r>
              <a:rPr lang="en-US" sz="2800" dirty="0" smtClean="0"/>
              <a:t>Problem-Based</a:t>
            </a:r>
          </a:p>
          <a:p>
            <a:r>
              <a:rPr lang="en-US" sz="2800" dirty="0" smtClean="0"/>
              <a:t>Teaching by educating</a:t>
            </a:r>
          </a:p>
          <a:p>
            <a:r>
              <a:rPr lang="en-US" sz="2800" dirty="0" smtClean="0"/>
              <a:t>Focus on Applications</a:t>
            </a:r>
          </a:p>
          <a:p>
            <a:r>
              <a:rPr lang="en-US" sz="2800" dirty="0" smtClean="0"/>
              <a:t>Statistics before Calculus</a:t>
            </a:r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498975" cy="674687"/>
          </a:xfrm>
        </p:spPr>
        <p:txBody>
          <a:bodyPr/>
          <a:lstStyle/>
          <a:p>
            <a:r>
              <a:rPr lang="en-US" sz="3000" dirty="0" smtClean="0"/>
              <a:t>Traditional Curriculum</a:t>
            </a:r>
            <a:endParaRPr lang="en-US" sz="30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800" dirty="0" smtClean="0"/>
              <a:t>Mathematics for the Few</a:t>
            </a:r>
          </a:p>
          <a:p>
            <a:r>
              <a:rPr lang="en-US" sz="2800" dirty="0" smtClean="0"/>
              <a:t>Skills-based</a:t>
            </a:r>
          </a:p>
          <a:p>
            <a:r>
              <a:rPr lang="en-US" sz="2800" dirty="0" smtClean="0"/>
              <a:t>Teaching by telling</a:t>
            </a:r>
          </a:p>
          <a:p>
            <a:r>
              <a:rPr lang="en-US" sz="2800" dirty="0" smtClean="0"/>
              <a:t>Focus on Structure</a:t>
            </a:r>
          </a:p>
          <a:p>
            <a:r>
              <a:rPr lang="en-US" sz="2800" dirty="0" smtClean="0"/>
              <a:t>Calculus before Statistics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676400"/>
          </a:xfrm>
        </p:spPr>
        <p:txBody>
          <a:bodyPr/>
          <a:lstStyle/>
          <a:p>
            <a:r>
              <a:rPr lang="en-US" sz="3200" dirty="0" smtClean="0"/>
              <a:t>Hearing from the Authors:</a:t>
            </a:r>
            <a:br>
              <a:rPr lang="en-US" sz="3200" dirty="0" smtClean="0"/>
            </a:br>
            <a:r>
              <a:rPr lang="en-US" sz="3200" dirty="0" smtClean="0"/>
              <a:t>Essay by Phil </a:t>
            </a:r>
            <a:r>
              <a:rPr lang="en-US" sz="3200" dirty="0" err="1" smtClean="0"/>
              <a:t>Daro</a:t>
            </a:r>
            <a:r>
              <a:rPr lang="en-US" sz="3200" dirty="0" smtClean="0"/>
              <a:t>, William McCallum, and Jason </a:t>
            </a:r>
            <a:r>
              <a:rPr lang="en-US" sz="3200" dirty="0" err="1" smtClean="0"/>
              <a:t>Zimba</a:t>
            </a:r>
            <a:r>
              <a:rPr lang="en-US" sz="3200" dirty="0" smtClean="0"/>
              <a:t> (2/16/2012)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3000" dirty="0" smtClean="0"/>
              <a:t>You have just purchased an expensive Grecian urn and asked the dealer to ship it to your house.  He picks up a hammer, shatters it into pieces, and explains that he will send one piece a day in an envelope for the next year.  You object; he says, “don’t worry, I’ll make sure that you get every single piece, and the markings are clear, so you’ll be able to glue them all back together.  I’ve got it covered.”</a:t>
            </a:r>
            <a:endParaRPr lang="en-US" sz="3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563562"/>
          </a:xfrm>
        </p:spPr>
        <p:txBody>
          <a:bodyPr/>
          <a:lstStyle/>
          <a:p>
            <a:r>
              <a:rPr lang="en-US" sz="3600" dirty="0" smtClean="0"/>
              <a:t>From </a:t>
            </a:r>
            <a:r>
              <a:rPr lang="en-US" sz="3600" dirty="0" err="1" smtClean="0"/>
              <a:t>Daro</a:t>
            </a:r>
            <a:r>
              <a:rPr lang="en-US" sz="3600" dirty="0" smtClean="0"/>
              <a:t>, McCallum and </a:t>
            </a:r>
            <a:r>
              <a:rPr lang="en-US" sz="3600" dirty="0" err="1" smtClean="0"/>
              <a:t>Zimba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Absurd?  No!</a:t>
            </a:r>
          </a:p>
          <a:p>
            <a:pPr>
              <a:buNone/>
            </a:pPr>
            <a:r>
              <a:rPr lang="en-US" dirty="0" smtClean="0"/>
              <a:t>But this is the way many school systems require teachers to deliver mathematics to their students; one piece (i.e. or standard) at a time.  They promise their customers (the taxpayers) that by the end of the year they will have “covered” the standards.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 nation: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 are being asked to rethink about what it means to teach mathematics, to understand mathematics, and to learn mathematics.</a:t>
            </a:r>
          </a:p>
          <a:p>
            <a:pPr>
              <a:buNone/>
            </a:pPr>
            <a:r>
              <a:rPr lang="en-US" dirty="0" smtClean="0"/>
              <a:t>The Standards are not a curriculum.</a:t>
            </a:r>
          </a:p>
          <a:p>
            <a:pPr>
              <a:buNone/>
            </a:pPr>
            <a:r>
              <a:rPr lang="en-US" dirty="0" smtClean="0"/>
              <a:t>Materials cannot match the contours of the Standards by approaching each individual content standard as a separate event.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Answering Getting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Phil </a:t>
            </a:r>
            <a:r>
              <a:rPr lang="en-US" dirty="0" err="1" smtClean="0"/>
              <a:t>Daro</a:t>
            </a:r>
            <a:r>
              <a:rPr lang="en-US" dirty="0" smtClean="0"/>
              <a:t> Clip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Others?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Why is mathematics learning no longer about answer getting?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3600" dirty="0" smtClean="0"/>
              <a:t>As a nation: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About Textbooks (from the authors):</a:t>
            </a:r>
          </a:p>
          <a:p>
            <a:r>
              <a:rPr lang="en-US" dirty="0" smtClean="0"/>
              <a:t>Statistics not until 6</a:t>
            </a:r>
            <a:r>
              <a:rPr lang="en-US" baseline="30000" dirty="0" smtClean="0"/>
              <a:t>th</a:t>
            </a:r>
            <a:r>
              <a:rPr lang="en-US" dirty="0" smtClean="0"/>
              <a:t> grade; probability not until 7</a:t>
            </a:r>
            <a:r>
              <a:rPr lang="en-US" baseline="30000" dirty="0" smtClean="0"/>
              <a:t>th</a:t>
            </a:r>
            <a:r>
              <a:rPr lang="en-US" dirty="0" smtClean="0"/>
              <a:t>; Symmetry, Transformations not until 8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Only big publishers who don’t field test will have books</a:t>
            </a:r>
          </a:p>
          <a:p>
            <a:r>
              <a:rPr lang="en-US" dirty="0" smtClean="0"/>
              <a:t>High Quality Materials take years to write, field test, and revise</a:t>
            </a:r>
          </a:p>
          <a:p>
            <a:r>
              <a:rPr lang="en-US" dirty="0" smtClean="0"/>
              <a:t>Don’t stop using the resources you already have; Wait to buy new ones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dirty="0" smtClean="0"/>
              <a:t>As a nation: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dirty="0" smtClean="0"/>
              <a:t>Use the Protocols developed by the NCSM to evaluate resources</a:t>
            </a:r>
          </a:p>
          <a:p>
            <a:r>
              <a:rPr lang="en-US" dirty="0" smtClean="0"/>
              <a:t>Remember that the content needs to provide students the opportunity to exhibit the practices and the practices should develop the content</a:t>
            </a:r>
          </a:p>
          <a:p>
            <a:r>
              <a:rPr lang="en-US" dirty="0" smtClean="0"/>
              <a:t>Use K-8 recommendations to the Publishers(http://www.corestandards.org/assets/Math_Publishers_Criteria_K-8_Summer%202012_FINAL.pdf)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According to Grant Wiggins-----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Our problem is the Curriculum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Almost </a:t>
            </a:r>
            <a:r>
              <a:rPr lang="en-US" i="1" dirty="0" smtClean="0"/>
              <a:t>every local math </a:t>
            </a:r>
            <a:r>
              <a:rPr lang="en-US" dirty="0" smtClean="0"/>
              <a:t>curriculum is wrongly –</a:t>
            </a:r>
          </a:p>
          <a:p>
            <a:pPr>
              <a:buNone/>
            </a:pPr>
            <a:r>
              <a:rPr lang="en-US" dirty="0" smtClean="0"/>
              <a:t>• Topic-based, not problem-based</a:t>
            </a:r>
          </a:p>
          <a:p>
            <a:pPr>
              <a:buNone/>
            </a:pPr>
            <a:r>
              <a:rPr lang="en-US" dirty="0" smtClean="0"/>
              <a:t>• Textbook driven, not learn-how-to-solve- using-content driven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Thus, the course is not the</a:t>
            </a:r>
            <a:br>
              <a:rPr lang="en-US" dirty="0" smtClean="0"/>
            </a:br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textbook is a resource</a:t>
            </a:r>
          </a:p>
          <a:p>
            <a:pPr>
              <a:buNone/>
            </a:pPr>
            <a:r>
              <a:rPr lang="en-US" dirty="0" smtClean="0"/>
              <a:t>• It is jam-packed, to be sold in 50 states!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• Like an encyclopedia, it provides</a:t>
            </a:r>
          </a:p>
          <a:p>
            <a:pPr>
              <a:buNone/>
            </a:pPr>
            <a:r>
              <a:rPr lang="en-US" dirty="0" smtClean="0"/>
              <a:t>topically organized content </a:t>
            </a:r>
            <a:r>
              <a:rPr lang="en-US" i="1" dirty="0" smtClean="0"/>
              <a:t>– not</a:t>
            </a:r>
          </a:p>
          <a:p>
            <a:pPr>
              <a:buNone/>
            </a:pPr>
            <a:r>
              <a:rPr lang="en-US" i="1" dirty="0" smtClean="0"/>
              <a:t>necessarily the best way to achieve</a:t>
            </a:r>
          </a:p>
          <a:p>
            <a:pPr>
              <a:buNone/>
            </a:pPr>
            <a:r>
              <a:rPr lang="en-US" i="1" dirty="0" smtClean="0"/>
              <a:t>understanding &amp; problem-solving ability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Curriculum Makeover</a:t>
            </a:r>
            <a:br>
              <a:rPr lang="en-US" dirty="0" smtClean="0"/>
            </a:br>
            <a:r>
              <a:rPr lang="en-US" dirty="0" smtClean="0"/>
              <a:t>Dan Meyer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http://www.youtube.com/watch?v=BlvKWEvKSi8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Blog.mrmeyer.com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6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905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Mathematics Outreach</a:t>
            </a:r>
            <a:br>
              <a:rPr lang="en-US" sz="3600" dirty="0" smtClean="0"/>
            </a:br>
            <a:r>
              <a:rPr lang="en-US" sz="3600" dirty="0" smtClean="0"/>
              <a:t>http://www.warner.rochester.edu/warnercenter/mathematicsoutreach/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Cindy Callard  </a:t>
            </a:r>
            <a:r>
              <a:rPr lang="en-US" dirty="0" smtClean="0">
                <a:hlinkClick r:id="rId3"/>
              </a:rPr>
              <a:t>ccallard@warner.rochester.edu</a:t>
            </a: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Jane LaVoie    </a:t>
            </a:r>
            <a:r>
              <a:rPr lang="en-US" dirty="0" smtClean="0">
                <a:hlinkClick r:id="rId4"/>
              </a:rPr>
              <a:t>jlavoie@warner.rochester.edu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49277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NYS before CCSSM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Shopping Cart—all is equally important in curriculum, instruction and assessment</a:t>
            </a:r>
          </a:p>
          <a:p>
            <a:pPr eaLnBrk="1" hangingPunct="1"/>
            <a:r>
              <a:rPr lang="en-US" smtClean="0"/>
              <a:t>Strands are separated, not integrated</a:t>
            </a:r>
          </a:p>
          <a:p>
            <a:pPr eaLnBrk="1" hangingPunct="1"/>
            <a:r>
              <a:rPr lang="en-US" smtClean="0"/>
              <a:t>When the going gets tough, move on         (Lots to cover!!)</a:t>
            </a:r>
          </a:p>
          <a:p>
            <a:pPr eaLnBrk="1" hangingPunct="1"/>
            <a:r>
              <a:rPr lang="en-US" smtClean="0"/>
              <a:t>The process standards are hardly included in assessments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6/30/2011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dirty="0" smtClean="0"/>
              <a:t>As a state: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287963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2012-2013:  </a:t>
            </a:r>
          </a:p>
          <a:p>
            <a:pPr>
              <a:buNone/>
            </a:pPr>
            <a:r>
              <a:rPr lang="en-US" sz="2800" dirty="0" smtClean="0"/>
              <a:t>K-8 Full Implementation of CCSSM</a:t>
            </a:r>
          </a:p>
          <a:p>
            <a:pPr>
              <a:buNone/>
            </a:pPr>
            <a:r>
              <a:rPr lang="en-US" sz="2800" dirty="0" smtClean="0"/>
              <a:t>April Math Assessments Developed by Pearson for K-8</a:t>
            </a:r>
          </a:p>
          <a:p>
            <a:pPr>
              <a:buNone/>
            </a:pPr>
            <a:r>
              <a:rPr lang="en-US" sz="2800" dirty="0" smtClean="0"/>
              <a:t>Pre/Post test Standards</a:t>
            </a:r>
          </a:p>
          <a:p>
            <a:pPr>
              <a:buNone/>
            </a:pPr>
            <a:r>
              <a:rPr lang="en-US" sz="2800" dirty="0" smtClean="0"/>
              <a:t>2013-2014:</a:t>
            </a:r>
          </a:p>
          <a:p>
            <a:pPr>
              <a:buNone/>
            </a:pPr>
            <a:r>
              <a:rPr lang="en-US" sz="2800" dirty="0" smtClean="0"/>
              <a:t>K-10 Full Implementation of CCSSM</a:t>
            </a:r>
          </a:p>
          <a:p>
            <a:pPr>
              <a:buNone/>
            </a:pPr>
            <a:r>
              <a:rPr lang="en-US" sz="2800" dirty="0" smtClean="0"/>
              <a:t>New Algebra and Geometry Regents</a:t>
            </a:r>
          </a:p>
          <a:p>
            <a:pPr>
              <a:buNone/>
            </a:pPr>
            <a:r>
              <a:rPr lang="en-US" sz="2800" dirty="0" smtClean="0"/>
              <a:t>2014-2015:</a:t>
            </a:r>
          </a:p>
          <a:p>
            <a:pPr>
              <a:buNone/>
            </a:pPr>
            <a:r>
              <a:rPr lang="en-US" sz="2800" dirty="0" smtClean="0"/>
              <a:t>K-11 Full Implementation of CCSSM with Assessments designed by PARCC (nationally)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NYS </a:t>
            </a:r>
            <a:r>
              <a:rPr lang="en-US" smtClean="0"/>
              <a:t>and the CCSSM</a:t>
            </a:r>
            <a:endParaRPr lang="en-US" dirty="0"/>
          </a:p>
        </p:txBody>
      </p:sp>
      <p:grpSp>
        <p:nvGrpSpPr>
          <p:cNvPr id="3" name="Group 75"/>
          <p:cNvGrpSpPr>
            <a:grpSpLocks noGrp="1"/>
          </p:cNvGrpSpPr>
          <p:nvPr>
            <p:ph idx="1"/>
          </p:nvPr>
        </p:nvGrpSpPr>
        <p:grpSpPr bwMode="auto">
          <a:xfrm>
            <a:off x="457200" y="1600200"/>
            <a:ext cx="8229600" cy="4525963"/>
            <a:chOff x="2783" y="793"/>
            <a:chExt cx="2057" cy="1128"/>
          </a:xfrm>
        </p:grpSpPr>
        <p:sp>
          <p:nvSpPr>
            <p:cNvPr id="5" name="AutoShape 23"/>
            <p:cNvSpPr>
              <a:spLocks noChangeArrowheads="1"/>
            </p:cNvSpPr>
            <p:nvPr/>
          </p:nvSpPr>
          <p:spPr bwMode="auto">
            <a:xfrm>
              <a:off x="2783" y="793"/>
              <a:ext cx="2057" cy="1128"/>
            </a:xfrm>
            <a:prstGeom prst="roundRect">
              <a:avLst>
                <a:gd name="adj" fmla="val 16667"/>
              </a:avLst>
            </a:prstGeom>
            <a:solidFill>
              <a:srgbClr val="A4A926"/>
            </a:solidFill>
            <a:ln w="28575">
              <a:solidFill>
                <a:srgbClr val="0A2D6B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b="1">
                <a:latin typeface="Calibri" pitchFamily="34" charset="0"/>
              </a:endParaRPr>
            </a:p>
            <a:p>
              <a:pPr>
                <a:buFontTx/>
                <a:buChar char="•"/>
              </a:pPr>
              <a:endParaRPr lang="en-US" sz="2000">
                <a:latin typeface="Calibri" pitchFamily="34" charset="0"/>
              </a:endParaRPr>
            </a:p>
          </p:txBody>
        </p:sp>
        <p:sp>
          <p:nvSpPr>
            <p:cNvPr id="6" name="Text Box 24"/>
            <p:cNvSpPr txBox="1">
              <a:spLocks noChangeArrowheads="1"/>
            </p:cNvSpPr>
            <p:nvPr/>
          </p:nvSpPr>
          <p:spPr bwMode="auto">
            <a:xfrm>
              <a:off x="2931" y="808"/>
              <a:ext cx="1799" cy="220"/>
            </a:xfrm>
            <a:prstGeom prst="rect">
              <a:avLst/>
            </a:prstGeom>
            <a:solidFill>
              <a:srgbClr val="A4A92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Calibri" pitchFamily="34" charset="0"/>
                </a:rPr>
                <a:t>6 </a:t>
              </a:r>
              <a:r>
                <a:rPr lang="en-US" sz="4000" i="1">
                  <a:latin typeface="Calibri" pitchFamily="34" charset="0"/>
                </a:rPr>
                <a:t>Shifts </a:t>
              </a:r>
              <a:r>
                <a:rPr lang="en-US" sz="4000">
                  <a:latin typeface="Calibri" pitchFamily="34" charset="0"/>
                </a:rPr>
                <a:t>in Mathematics</a:t>
              </a:r>
            </a:p>
          </p:txBody>
        </p:sp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2931" y="1079"/>
              <a:ext cx="1143" cy="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7663" indent="-347663">
                <a:lnSpc>
                  <a:spcPct val="90000"/>
                </a:lnSpc>
                <a:buClr>
                  <a:srgbClr val="6F0000"/>
                </a:buClr>
                <a:buSzPct val="80000"/>
              </a:pPr>
              <a:r>
                <a:rPr lang="en-US" sz="2400">
                  <a:solidFill>
                    <a:srgbClr val="0A2D6B"/>
                  </a:solidFill>
                  <a:latin typeface="Calibri" pitchFamily="34" charset="0"/>
                </a:rPr>
                <a:t>Focus</a:t>
              </a:r>
            </a:p>
            <a:p>
              <a:pPr marL="347663" indent="-347663">
                <a:lnSpc>
                  <a:spcPct val="90000"/>
                </a:lnSpc>
                <a:buClr>
                  <a:srgbClr val="6F0000"/>
                </a:buClr>
                <a:buSzPct val="80000"/>
              </a:pPr>
              <a:r>
                <a:rPr lang="en-US" sz="2400">
                  <a:solidFill>
                    <a:srgbClr val="0A2D6B"/>
                  </a:solidFill>
                  <a:latin typeface="Calibri" pitchFamily="34" charset="0"/>
                </a:rPr>
                <a:t>Coherence</a:t>
              </a:r>
            </a:p>
            <a:p>
              <a:pPr marL="347663" indent="-347663">
                <a:lnSpc>
                  <a:spcPct val="90000"/>
                </a:lnSpc>
                <a:buClr>
                  <a:srgbClr val="6F0000"/>
                </a:buClr>
                <a:buSzPct val="80000"/>
              </a:pPr>
              <a:r>
                <a:rPr lang="en-US" sz="2400">
                  <a:solidFill>
                    <a:srgbClr val="0A2D6B"/>
                  </a:solidFill>
                  <a:latin typeface="Calibri" pitchFamily="34" charset="0"/>
                </a:rPr>
                <a:t>Fluency</a:t>
              </a:r>
            </a:p>
            <a:p>
              <a:pPr marL="347663" indent="-347663">
                <a:lnSpc>
                  <a:spcPct val="90000"/>
                </a:lnSpc>
                <a:buClr>
                  <a:srgbClr val="6F0000"/>
                </a:buClr>
                <a:buSzPct val="80000"/>
              </a:pPr>
              <a:r>
                <a:rPr lang="en-US" sz="2400">
                  <a:solidFill>
                    <a:srgbClr val="0A2D6B"/>
                  </a:solidFill>
                  <a:latin typeface="Calibri" pitchFamily="34" charset="0"/>
                </a:rPr>
                <a:t>Deep Understanding</a:t>
              </a:r>
            </a:p>
            <a:p>
              <a:pPr marL="347663" indent="-347663">
                <a:lnSpc>
                  <a:spcPct val="90000"/>
                </a:lnSpc>
                <a:buClr>
                  <a:srgbClr val="6F0000"/>
                </a:buClr>
                <a:buSzPct val="80000"/>
              </a:pPr>
              <a:r>
                <a:rPr lang="en-US" sz="2400">
                  <a:solidFill>
                    <a:srgbClr val="0A2D6B"/>
                  </a:solidFill>
                  <a:latin typeface="Calibri" pitchFamily="34" charset="0"/>
                </a:rPr>
                <a:t>Applications</a:t>
              </a:r>
            </a:p>
            <a:p>
              <a:pPr marL="347663" indent="-347663">
                <a:lnSpc>
                  <a:spcPct val="90000"/>
                </a:lnSpc>
                <a:buClr>
                  <a:srgbClr val="6F0000"/>
                </a:buClr>
                <a:buSzPct val="80000"/>
              </a:pPr>
              <a:r>
                <a:rPr lang="en-US" sz="2400">
                  <a:solidFill>
                    <a:srgbClr val="0A2D6B"/>
                  </a:solidFill>
                  <a:latin typeface="Calibri" pitchFamily="34" charset="0"/>
                </a:rPr>
                <a:t>Dual Intensity</a:t>
              </a: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2743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Connecting Content and Practices-Developing</a:t>
            </a:r>
            <a:r>
              <a:rPr lang="en-US" sz="4400" dirty="0" smtClean="0"/>
              <a:t> an image of what teaching and learning </a:t>
            </a:r>
            <a:r>
              <a:rPr lang="en-US" dirty="0" smtClean="0"/>
              <a:t>c</a:t>
            </a:r>
            <a:r>
              <a:rPr lang="en-US" sz="4400" dirty="0" smtClean="0"/>
              <a:t>ould look like in a CCLSM classroom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657600"/>
          </a:xfrm>
        </p:spPr>
        <p:txBody>
          <a:bodyPr>
            <a:normAutofit lnSpcReduction="10000"/>
          </a:bodyPr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Many of our own experiences do not reflect the latest research on the teaching and learning of mathematics</a:t>
            </a:r>
          </a:p>
          <a:p>
            <a:pPr lvl="1"/>
            <a:r>
              <a:rPr lang="en-US" dirty="0" smtClean="0"/>
              <a:t>Teachers need to be reflective and craft their own practice to support student learning</a:t>
            </a:r>
          </a:p>
          <a:p>
            <a:pPr lvl="1"/>
            <a:r>
              <a:rPr lang="en-US" dirty="0" smtClean="0"/>
              <a:t>Administrators need to know what to look for in a CCLSM supportive class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Mathematics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Engage in the Task as Learners</a:t>
            </a:r>
          </a:p>
          <a:p>
            <a:pPr marL="514350" indent="-514350">
              <a:buAutoNum type="arabicPeriod"/>
            </a:pPr>
            <a:r>
              <a:rPr lang="en-US" dirty="0" smtClean="0"/>
              <a:t>Identify the mathematics in the task and connect to the content</a:t>
            </a:r>
          </a:p>
          <a:p>
            <a:pPr marL="514350" indent="-514350">
              <a:buAutoNum type="arabicPeriod"/>
            </a:pPr>
            <a:r>
              <a:rPr lang="en-US" dirty="0" smtClean="0"/>
              <a:t>Identify the Standards of Mathematical Practice that we used</a:t>
            </a:r>
          </a:p>
          <a:p>
            <a:pPr marL="514350" indent="-514350">
              <a:buAutoNum type="arabicPeriod"/>
            </a:pPr>
            <a:r>
              <a:rPr lang="en-US" dirty="0" smtClean="0"/>
              <a:t>Looking at  Students working on the same task to identify the Standards of Mathematical Practice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Toothpick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Doing the mathematics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Sharing our strategies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Mathematics in the Task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 mathematics ideas were addressed in this mathematics activity?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does this compare to the way these ideas are traditionally presented?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 smtClean="0"/>
              <a:t>CCSSM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6.EE.4  Identify when two expressions are equivalent.</a:t>
            </a:r>
          </a:p>
          <a:p>
            <a:pPr>
              <a:buNone/>
            </a:pPr>
            <a:r>
              <a:rPr lang="en-US" dirty="0" smtClean="0"/>
              <a:t>6.EE.6  Use variables to represent numbers and write expressions when solving a real-world or mathematical problem; …</a:t>
            </a:r>
          </a:p>
          <a:p>
            <a:pPr>
              <a:buNone/>
            </a:pPr>
            <a:r>
              <a:rPr lang="en-US" dirty="0" smtClean="0"/>
              <a:t>6.EE.9 Use variable to represent two quantities in a real0world problem that change in relationship to one another; …</a:t>
            </a:r>
          </a:p>
          <a:p>
            <a:pPr>
              <a:buNone/>
            </a:pPr>
            <a:r>
              <a:rPr lang="en-US" dirty="0" smtClean="0"/>
              <a:t>7.EE.3 Solve multi-step real-life and mathematical problems . . 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en-US" dirty="0" smtClean="0"/>
              <a:t>CCSSM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7.EE.4 Use variable to represent  quantities in a real world or mathematical problem …</a:t>
            </a:r>
          </a:p>
          <a:p>
            <a:pPr>
              <a:buNone/>
            </a:pPr>
            <a:r>
              <a:rPr lang="en-US" dirty="0" smtClean="0"/>
              <a:t>Why  not 8</a:t>
            </a:r>
            <a:r>
              <a:rPr lang="en-US" baseline="30000" dirty="0" smtClean="0"/>
              <a:t>th</a:t>
            </a:r>
            <a:r>
              <a:rPr lang="en-US" dirty="0" smtClean="0"/>
              <a:t>?  Focus on Linear Relationships</a:t>
            </a:r>
          </a:p>
          <a:p>
            <a:pPr>
              <a:buNone/>
            </a:pPr>
            <a:r>
              <a:rPr lang="en-US" dirty="0" smtClean="0"/>
              <a:t>A-SSE.1 Interpret expressions that represent a quantity in terms of its context.</a:t>
            </a:r>
          </a:p>
          <a:p>
            <a:pPr>
              <a:buNone/>
            </a:pPr>
            <a:r>
              <a:rPr lang="en-US" dirty="0" smtClean="0"/>
              <a:t>A-SSE.3 Choose and produce an equivalent form of an expression to reveal and explain properties of the quantity represented by the expression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 smtClean="0"/>
              <a:t>CCSSM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en-US" sz="3000" dirty="0" smtClean="0"/>
              <a:t>A-CED.1 Create equations and inequalities in one variable and use them to solve problems.</a:t>
            </a:r>
          </a:p>
          <a:p>
            <a:pPr>
              <a:buNone/>
            </a:pPr>
            <a:r>
              <a:rPr lang="en-US" sz="3000" dirty="0" smtClean="0"/>
              <a:t>A-REI.10 Understand that the graph of an equation in two variables is the set of all of its solutions plotted in the coordinate plane.</a:t>
            </a:r>
          </a:p>
          <a:p>
            <a:pPr>
              <a:buNone/>
            </a:pPr>
            <a:r>
              <a:rPr lang="en-US" sz="3000" dirty="0" smtClean="0"/>
              <a:t>F-IF.4 For a function that models a relationship between 2 quantities, interpret key features of graphs and tables in terms of quantities, ….</a:t>
            </a:r>
            <a:endParaRPr lang="en-US" sz="3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dirty="0" smtClean="0"/>
              <a:t>To deepen our mathematics content knowledge for teaching</a:t>
            </a:r>
          </a:p>
          <a:p>
            <a:r>
              <a:rPr lang="en-US" dirty="0" smtClean="0"/>
              <a:t>To have a better understanding of the content and practices of the CCSSM</a:t>
            </a:r>
          </a:p>
          <a:p>
            <a:r>
              <a:rPr lang="en-US" dirty="0" smtClean="0"/>
              <a:t>To develop an image of a classroom that supports high quality mathematics instruction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Please read the Standards for Mathematical Practice over lunch</a:t>
            </a:r>
          </a:p>
          <a:p>
            <a:pPr>
              <a:buNone/>
            </a:pPr>
            <a:r>
              <a:rPr lang="en-US" dirty="0" smtClean="0"/>
              <a:t>Highlight important ideas and consider these questions for our later discussion:</a:t>
            </a:r>
          </a:p>
          <a:p>
            <a:pPr>
              <a:buNone/>
            </a:pPr>
            <a:r>
              <a:rPr lang="en-US" dirty="0" smtClean="0"/>
              <a:t>What does this mean to you?</a:t>
            </a:r>
          </a:p>
          <a:p>
            <a:pPr>
              <a:buNone/>
            </a:pPr>
            <a:r>
              <a:rPr lang="en-US" dirty="0" smtClean="0"/>
              <a:t>What might this look like in a classroom?</a:t>
            </a:r>
          </a:p>
          <a:p>
            <a:pPr>
              <a:buNone/>
            </a:pPr>
            <a:r>
              <a:rPr lang="en-US" dirty="0" smtClean="0"/>
              <a:t>How does this practice connect to the content standards?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/>
          </p:cNvSpPr>
          <p:nvPr/>
        </p:nvSpPr>
        <p:spPr bwMode="auto">
          <a:xfrm>
            <a:off x="8928100" y="-25400"/>
            <a:ext cx="228600" cy="6896100"/>
          </a:xfrm>
          <a:prstGeom prst="rect">
            <a:avLst/>
          </a:prstGeom>
          <a:solidFill>
            <a:srgbClr val="A4C74B">
              <a:alpha val="79999"/>
            </a:srgbClr>
          </a:solidFill>
          <a:ln w="12700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32080" anchor="t"/>
          <a:lstStyle/>
          <a:p>
            <a:r>
              <a:rPr lang="en-US" sz="3000" b="1" smtClean="0"/>
              <a:t>Connecting the Practices to the Content</a:t>
            </a:r>
            <a:endParaRPr lang="en-US" sz="3000" b="1" smtClean="0">
              <a:ea typeface="ヒラギノ明朝 ProN W6"/>
              <a:cs typeface="ヒラギノ明朝 ProN W6"/>
            </a:endParaRPr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881063" y="1139110"/>
            <a:ext cx="7767637" cy="5209303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>
              <a:buFont typeface="Wingdings" charset="0"/>
              <a:buChar char="§"/>
              <a:defRPr/>
            </a:pPr>
            <a:r>
              <a:rPr lang="en-US" sz="2800" dirty="0" smtClean="0"/>
              <a:t>Math content standards describe what students should understand and be able to do.</a:t>
            </a:r>
          </a:p>
          <a:p>
            <a:pPr marL="0" indent="0">
              <a:buFont typeface="Wingdings" charset="0"/>
              <a:buNone/>
              <a:defRPr/>
            </a:pPr>
            <a:endParaRPr lang="en-US" sz="800" dirty="0" smtClean="0"/>
          </a:p>
          <a:p>
            <a:pPr>
              <a:buFont typeface="Wingdings" charset="0"/>
              <a:buChar char="§"/>
              <a:defRPr/>
            </a:pPr>
            <a:r>
              <a:rPr lang="en-US" sz="2800" dirty="0" smtClean="0"/>
              <a:t>Math </a:t>
            </a:r>
            <a:r>
              <a:rPr lang="en-US" sz="2800" dirty="0"/>
              <a:t>practices describe ways in which students should interact with </a:t>
            </a:r>
            <a:r>
              <a:rPr lang="en-US" sz="2800" dirty="0" smtClean="0"/>
              <a:t>mathematics.</a:t>
            </a:r>
          </a:p>
          <a:p>
            <a:pPr>
              <a:buFont typeface="Wingdings" charset="0"/>
              <a:buChar char="§"/>
              <a:defRPr/>
            </a:pPr>
            <a:endParaRPr lang="en-US" sz="800" dirty="0"/>
          </a:p>
          <a:p>
            <a:pPr marL="342900" lvl="4" indent="-342900">
              <a:buFont typeface="Wingdings" charset="0"/>
              <a:buChar char="§"/>
              <a:defRPr/>
            </a:pPr>
            <a:r>
              <a:rPr lang="en-US" sz="2800" dirty="0" smtClean="0"/>
              <a:t>Curricula, assessment and professional development should be focused on connecting the mathematical practices and the content standards.   </a:t>
            </a:r>
          </a:p>
          <a:p>
            <a:pPr marL="1371600" lvl="7" indent="0">
              <a:buFont typeface="Wingdings" charset="2"/>
              <a:buNone/>
              <a:defRPr/>
            </a:pPr>
            <a:r>
              <a:rPr lang="en-US" sz="1800" dirty="0"/>
              <a:t>	</a:t>
            </a:r>
            <a:r>
              <a:rPr lang="en-US" sz="1800" dirty="0" smtClean="0"/>
              <a:t>				</a:t>
            </a:r>
            <a:r>
              <a:rPr lang="en-US" sz="1800" dirty="0" smtClean="0">
                <a:ea typeface="ＭＳ Ｐゴシック" charset="0"/>
                <a:cs typeface="ＭＳ Ｐゴシック" charset="0"/>
              </a:rPr>
              <a:t> (CCSS p. 8)</a:t>
            </a:r>
            <a:endParaRPr lang="en-US" sz="1800" dirty="0" smtClean="0"/>
          </a:p>
          <a:p>
            <a:pPr>
              <a:buFont typeface="Wingdings" charset="0"/>
              <a:buChar char="§"/>
              <a:defRPr/>
            </a:pPr>
            <a:endParaRPr lang="en-US" sz="2800" dirty="0" smtClean="0"/>
          </a:p>
          <a:p>
            <a:pPr marL="1868488" lvl="4" indent="0">
              <a:buFont typeface="Wingdings" charset="0"/>
              <a:buNone/>
              <a:defRPr/>
            </a:pPr>
            <a:r>
              <a:rPr lang="en-US" sz="2400" i="1" dirty="0" smtClean="0">
                <a:ea typeface="ＭＳ Ｐゴシック" charset="0"/>
                <a:cs typeface="ＭＳ Ｐゴシック" charset="0"/>
              </a:rPr>
              <a:t>                          </a:t>
            </a:r>
            <a:endParaRPr lang="en-US" sz="2800" dirty="0"/>
          </a:p>
          <a:p>
            <a:pPr>
              <a:buFont typeface="Wingdings" charset="0"/>
              <a:buChar char="§"/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eaLnBrk="1" hangingPunct="1"/>
            <a:r>
              <a:rPr lang="en-US" smtClean="0"/>
              <a:t>Standards for Mathematical Practice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533400" y="2298700"/>
            <a:ext cx="8153400" cy="34163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/>
              <a:t>The Standards for Mathematical Practice describe the thinking processes, habits of mind, and dispositions that students need to develop a deep, flexible, and enduring understanding of mathematics.</a:t>
            </a:r>
          </a:p>
          <a:p>
            <a:pPr marL="0" indent="0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52438" y="585788"/>
            <a:ext cx="8462962" cy="5357812"/>
            <a:chOff x="471505" y="759799"/>
            <a:chExt cx="8462558" cy="5358119"/>
          </a:xfrm>
        </p:grpSpPr>
        <p:sp>
          <p:nvSpPr>
            <p:cNvPr id="7" name="Rectangle 6"/>
            <p:cNvSpPr/>
            <p:nvPr/>
          </p:nvSpPr>
          <p:spPr bwMode="auto">
            <a:xfrm>
              <a:off x="2363715" y="1156697"/>
              <a:ext cx="3328828" cy="1644744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227013" indent="-22701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latin typeface="+mn-lt"/>
                  <a:cs typeface="ＭＳ Ｐゴシック" charset="-128"/>
                </a:rPr>
                <a:t>2. Reason abstractly and quantitatively</a:t>
              </a:r>
            </a:p>
            <a:p>
              <a:pPr marL="227013" indent="-22701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+mn-lt"/>
                <a:cs typeface="ＭＳ Ｐゴシック" charset="-128"/>
              </a:endParaRPr>
            </a:p>
            <a:p>
              <a:pPr marL="227013" indent="-22701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latin typeface="+mn-lt"/>
                  <a:cs typeface="ＭＳ Ｐゴシック" charset="-128"/>
                </a:rPr>
                <a:t>3. Construct viable arguments </a:t>
              </a:r>
            </a:p>
            <a:p>
              <a:pPr marL="22701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latin typeface="+mn-lt"/>
                  <a:cs typeface="ＭＳ Ｐゴシック" charset="-128"/>
                </a:rPr>
                <a:t>and critique the reasoning of </a:t>
              </a:r>
            </a:p>
            <a:p>
              <a:pPr marL="22701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latin typeface="+mn-lt"/>
                  <a:cs typeface="ＭＳ Ｐゴシック" charset="-128"/>
                </a:rPr>
                <a:t>others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 rot="16200000">
              <a:off x="-856636" y="3197591"/>
              <a:ext cx="4961221" cy="879433"/>
            </a:xfrm>
            <a:prstGeom prst="rect">
              <a:avLst/>
            </a:prstGeom>
            <a:solidFill>
              <a:srgbClr val="C09C6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284163" indent="-284163" fontAlgn="auto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r>
                <a:rPr lang="en-US" sz="1600" dirty="0">
                  <a:latin typeface="+mn-lt"/>
                  <a:cs typeface="ＭＳ Ｐゴシック" charset="-128"/>
                </a:rPr>
                <a:t>Make sense of problems and persevere in solving them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latin typeface="+mn-lt"/>
                  <a:cs typeface="ＭＳ Ｐゴシック" charset="-128"/>
                </a:rPr>
                <a:t>6. Attend to precision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+mn-lt"/>
                <a:cs typeface="ＭＳ Ｐゴシック" charset="-128"/>
              </a:endParaRPr>
            </a:p>
          </p:txBody>
        </p:sp>
        <p:sp>
          <p:nvSpPr>
            <p:cNvPr id="58374" name="TextBox 7"/>
            <p:cNvSpPr txBox="1">
              <a:spLocks noChangeArrowheads="1"/>
            </p:cNvSpPr>
            <p:nvPr/>
          </p:nvSpPr>
          <p:spPr bwMode="auto">
            <a:xfrm rot="-5400000">
              <a:off x="-1915166" y="3146470"/>
              <a:ext cx="5358117" cy="584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Overarching habits of mind of a productive </a:t>
              </a:r>
            </a:p>
            <a:p>
              <a:r>
                <a:rPr lang="en-US" sz="1600"/>
                <a:t>mathematical thinker.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363715" y="4706550"/>
              <a:ext cx="3328828" cy="1411368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227013" indent="-22701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latin typeface="+mn-lt"/>
                  <a:cs typeface="ＭＳ Ｐゴシック" charset="-128"/>
                </a:rPr>
                <a:t>7. Look for and make use of </a:t>
              </a:r>
            </a:p>
            <a:p>
              <a:pPr marL="22701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latin typeface="+mn-lt"/>
                  <a:cs typeface="ＭＳ Ｐゴシック" charset="-128"/>
                </a:rPr>
                <a:t>structure.</a:t>
              </a:r>
            </a:p>
            <a:p>
              <a:pPr marL="227013" indent="-22701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+mn-lt"/>
                <a:cs typeface="ＭＳ Ｐゴシック" charset="-128"/>
              </a:endParaRPr>
            </a:p>
            <a:p>
              <a:pPr marL="227013" indent="-22701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latin typeface="+mn-lt"/>
                  <a:cs typeface="ＭＳ Ｐゴシック" charset="-128"/>
                </a:rPr>
                <a:t>8. Look for and express regularity </a:t>
              </a:r>
            </a:p>
            <a:p>
              <a:pPr marL="22701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latin typeface="+mn-lt"/>
                  <a:cs typeface="ＭＳ Ｐゴシック" charset="-128"/>
                </a:rPr>
                <a:t>in repeated reasoning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363715" y="3196751"/>
              <a:ext cx="3328828" cy="1135128"/>
            </a:xfrm>
            <a:prstGeom prst="rect">
              <a:avLst/>
            </a:prstGeom>
            <a:solidFill>
              <a:srgbClr val="FF9C8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227013" indent="-22701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latin typeface="+mn-lt"/>
                  <a:cs typeface="ＭＳ Ｐゴシック" charset="-128"/>
                </a:rPr>
                <a:t>4. Model with mathematics</a:t>
              </a:r>
            </a:p>
            <a:p>
              <a:pPr marL="227013" indent="-22701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+mn-lt"/>
                <a:cs typeface="ＭＳ Ｐゴシック" charset="-128"/>
              </a:endParaRPr>
            </a:p>
            <a:p>
              <a:pPr marL="227013" indent="-22701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latin typeface="+mn-lt"/>
                  <a:cs typeface="ＭＳ Ｐゴシック" charset="-128"/>
                </a:rPr>
                <a:t>5. Use appropriate tools </a:t>
              </a:r>
            </a:p>
            <a:p>
              <a:pPr marL="22701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latin typeface="+mn-lt"/>
                  <a:cs typeface="ＭＳ Ｐゴシック" charset="-128"/>
                </a:rPr>
                <a:t>strategically</a:t>
              </a:r>
            </a:p>
          </p:txBody>
        </p:sp>
        <p:sp>
          <p:nvSpPr>
            <p:cNvPr id="58377" name="TextBox 11"/>
            <p:cNvSpPr txBox="1">
              <a:spLocks noChangeArrowheads="1"/>
            </p:cNvSpPr>
            <p:nvPr/>
          </p:nvSpPr>
          <p:spPr bwMode="auto">
            <a:xfrm>
              <a:off x="5692470" y="1667009"/>
              <a:ext cx="254609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Reasoning and explaining</a:t>
              </a:r>
            </a:p>
          </p:txBody>
        </p:sp>
        <p:sp>
          <p:nvSpPr>
            <p:cNvPr id="58378" name="TextBox 12"/>
            <p:cNvSpPr txBox="1">
              <a:spLocks noChangeArrowheads="1"/>
            </p:cNvSpPr>
            <p:nvPr/>
          </p:nvSpPr>
          <p:spPr bwMode="auto">
            <a:xfrm>
              <a:off x="5692470" y="3565804"/>
              <a:ext cx="245461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Modeling and using tools</a:t>
              </a:r>
            </a:p>
          </p:txBody>
        </p:sp>
        <p:sp>
          <p:nvSpPr>
            <p:cNvPr id="58379" name="TextBox 13"/>
            <p:cNvSpPr txBox="1">
              <a:spLocks noChangeArrowheads="1"/>
            </p:cNvSpPr>
            <p:nvPr/>
          </p:nvSpPr>
          <p:spPr bwMode="auto">
            <a:xfrm>
              <a:off x="5692470" y="5294495"/>
              <a:ext cx="324159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Seeing structure and generalizing</a:t>
              </a:r>
            </a:p>
          </p:txBody>
        </p:sp>
      </p:grpSp>
      <p:sp>
        <p:nvSpPr>
          <p:cNvPr id="58371" name="Title 1"/>
          <p:cNvSpPr txBox="1">
            <a:spLocks/>
          </p:cNvSpPr>
          <p:nvPr/>
        </p:nvSpPr>
        <p:spPr bwMode="auto">
          <a:xfrm>
            <a:off x="381000" y="228600"/>
            <a:ext cx="8291513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Standards for Mathematical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Discussing the Standards of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Each group will focus on one practice and then discuss:</a:t>
            </a:r>
          </a:p>
          <a:p>
            <a:pPr>
              <a:buNone/>
            </a:pPr>
            <a:r>
              <a:rPr lang="en-US" dirty="0" smtClean="0"/>
              <a:t>What does this mean to you?</a:t>
            </a:r>
          </a:p>
          <a:p>
            <a:pPr>
              <a:buNone/>
            </a:pPr>
            <a:r>
              <a:rPr lang="en-US" dirty="0" smtClean="0"/>
              <a:t>What might this look like in a classroom?</a:t>
            </a:r>
          </a:p>
          <a:p>
            <a:pPr>
              <a:buNone/>
            </a:pPr>
            <a:r>
              <a:rPr lang="en-US" dirty="0" smtClean="0"/>
              <a:t>How does this practice connect to the content standards?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Be prepared to share with the large group.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401762"/>
          </a:xfrm>
        </p:spPr>
        <p:txBody>
          <a:bodyPr/>
          <a:lstStyle/>
          <a:p>
            <a:pPr eaLnBrk="1" hangingPunct="1"/>
            <a:r>
              <a:rPr lang="en-US" sz="4600" i="1" smtClean="0">
                <a:solidFill>
                  <a:srgbClr val="002060"/>
                </a:solidFill>
              </a:rPr>
              <a:t>The Importance of </a:t>
            </a:r>
            <a:br>
              <a:rPr lang="en-US" sz="4600" i="1" smtClean="0">
                <a:solidFill>
                  <a:srgbClr val="002060"/>
                </a:solidFill>
              </a:rPr>
            </a:br>
            <a:r>
              <a:rPr lang="en-US" sz="4600" i="1" smtClean="0">
                <a:solidFill>
                  <a:srgbClr val="002060"/>
                </a:solidFill>
              </a:rPr>
              <a:t>Mathematical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“Meet” two of the authors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         Bill McCallum and Jason </a:t>
            </a:r>
            <a:r>
              <a:rPr lang="en-US" dirty="0" err="1" smtClean="0"/>
              <a:t>Zimba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Series of videos created by the Hunt Institute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buNone/>
              <a:defRPr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www.youtube.com/watch?v=m1rxkW8ucAI</a:t>
            </a:r>
            <a:r>
              <a:rPr lang="en-US" dirty="0" smtClean="0"/>
              <a:t> </a:t>
            </a:r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at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View the video clips of the students working together to solve the same problem</a:t>
            </a:r>
          </a:p>
          <a:p>
            <a:pPr>
              <a:buNone/>
            </a:pPr>
            <a:r>
              <a:rPr lang="en-US" dirty="0" smtClean="0"/>
              <a:t>Identify student evidence of the Mathematical Practices</a:t>
            </a:r>
          </a:p>
          <a:p>
            <a:pPr>
              <a:buNone/>
            </a:pPr>
            <a:r>
              <a:rPr lang="en-US" dirty="0" smtClean="0"/>
              <a:t>Identify the teacher actions that provide the opportunity for the students to engage in these practices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Out Our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were students doing?</a:t>
            </a:r>
          </a:p>
          <a:p>
            <a:endParaRPr lang="en-US" dirty="0" smtClean="0"/>
          </a:p>
          <a:p>
            <a:r>
              <a:rPr lang="en-US" dirty="0" smtClean="0"/>
              <a:t>What was the teacher doing that provided opportunities for students?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How Did this Task Measure Up????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 needs to provide the opportunity for students to develop mathematical habits of mind (The Mathematical Practices)</a:t>
            </a:r>
          </a:p>
          <a:p>
            <a:r>
              <a:rPr lang="en-US" dirty="0" smtClean="0"/>
              <a:t>The Mathematical Practices need to support the developing understandings of the content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Characteristics of Rich Tasks</a:t>
            </a:r>
          </a:p>
          <a:p>
            <a:r>
              <a:rPr lang="en-US" dirty="0" smtClean="0"/>
              <a:t>High Cognitive Demand Tasks</a:t>
            </a:r>
          </a:p>
          <a:p>
            <a:r>
              <a:rPr lang="en-US" dirty="0" smtClean="0"/>
              <a:t>Changing the culture of the mathematics classroom</a:t>
            </a:r>
          </a:p>
          <a:p>
            <a:r>
              <a:rPr lang="en-US" dirty="0" smtClean="0"/>
              <a:t>How does all this impact our instruction?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will the CCSSM content and practices impact my instruction?</a:t>
            </a:r>
          </a:p>
          <a:p>
            <a:r>
              <a:rPr lang="en-US" dirty="0" smtClean="0"/>
              <a:t>What can I do to make the mathematics accessible for all students?</a:t>
            </a:r>
          </a:p>
          <a:p>
            <a:r>
              <a:rPr lang="en-US" dirty="0" smtClean="0"/>
              <a:t>How can we help all students develop critical thinking and reasoning skills?</a:t>
            </a:r>
          </a:p>
          <a:p>
            <a:r>
              <a:rPr lang="en-US" dirty="0" smtClean="0"/>
              <a:t>How will the NYS shifts impact my instruction?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Rich Mathematical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 smtClean="0"/>
              <a:t>Significant content (i.e. they have the potential to leave behind important residue) (</a:t>
            </a:r>
            <a:r>
              <a:rPr lang="en-US" dirty="0" err="1" smtClean="0"/>
              <a:t>Hiebert</a:t>
            </a:r>
            <a:r>
              <a:rPr lang="en-US" dirty="0" smtClean="0"/>
              <a:t> </a:t>
            </a:r>
            <a:r>
              <a:rPr lang="en-US" dirty="0" err="1" smtClean="0"/>
              <a:t>etal</a:t>
            </a:r>
            <a:r>
              <a:rPr lang="en-US" dirty="0" smtClean="0"/>
              <a:t>, 1997)</a:t>
            </a:r>
          </a:p>
          <a:p>
            <a:r>
              <a:rPr lang="en-US" dirty="0" smtClean="0"/>
              <a:t>Require justification or explanation (</a:t>
            </a:r>
            <a:r>
              <a:rPr lang="en-US" dirty="0" err="1" smtClean="0"/>
              <a:t>Boaler</a:t>
            </a:r>
            <a:r>
              <a:rPr lang="en-US" dirty="0" smtClean="0"/>
              <a:t> &amp; Staples, in press)</a:t>
            </a:r>
          </a:p>
          <a:p>
            <a:r>
              <a:rPr lang="en-US" dirty="0" smtClean="0"/>
              <a:t>Make connections between two or more representations (</a:t>
            </a:r>
            <a:r>
              <a:rPr lang="en-US" dirty="0" err="1" smtClean="0"/>
              <a:t>Lesh</a:t>
            </a:r>
            <a:r>
              <a:rPr lang="en-US" dirty="0" smtClean="0"/>
              <a:t>, Post &amp; Behr, 1988)</a:t>
            </a:r>
          </a:p>
          <a:p>
            <a:r>
              <a:rPr lang="en-US" dirty="0" smtClean="0"/>
              <a:t>Open Ended (</a:t>
            </a:r>
            <a:r>
              <a:rPr lang="en-US" dirty="0" err="1" smtClean="0"/>
              <a:t>Lotan</a:t>
            </a:r>
            <a:r>
              <a:rPr lang="en-US" dirty="0" smtClean="0"/>
              <a:t>, 2003; </a:t>
            </a:r>
            <a:r>
              <a:rPr lang="en-US" dirty="0" err="1" smtClean="0"/>
              <a:t>Borasi</a:t>
            </a:r>
            <a:r>
              <a:rPr lang="en-US" dirty="0" smtClean="0"/>
              <a:t> &amp; </a:t>
            </a:r>
            <a:r>
              <a:rPr lang="en-US" dirty="0" err="1" smtClean="0"/>
              <a:t>Fonzi</a:t>
            </a:r>
            <a:r>
              <a:rPr lang="en-US" dirty="0" smtClean="0"/>
              <a:t>, 2002)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Rich Mathematical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entry to students with a range of skills and abilities</a:t>
            </a:r>
          </a:p>
          <a:p>
            <a:r>
              <a:rPr lang="en-US" dirty="0" smtClean="0"/>
              <a:t>Multiple ways to show competence (</a:t>
            </a:r>
            <a:r>
              <a:rPr lang="en-US" dirty="0" err="1" smtClean="0"/>
              <a:t>Lotan</a:t>
            </a:r>
            <a:r>
              <a:rPr lang="en-US" dirty="0" smtClean="0"/>
              <a:t>, 2003)</a:t>
            </a:r>
          </a:p>
          <a:p>
            <a:r>
              <a:rPr lang="en-US" dirty="0" smtClean="0"/>
              <a:t>High cognitive demand (Stein et. Al, 1996; </a:t>
            </a:r>
            <a:r>
              <a:rPr lang="en-US" dirty="0" err="1" smtClean="0"/>
              <a:t>Boaler</a:t>
            </a:r>
            <a:r>
              <a:rPr lang="en-US" dirty="0" smtClean="0"/>
              <a:t> &amp; Staples, 2008)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0"/>
            <a:ext cx="91440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how does this all tie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Content Standards</a:t>
            </a:r>
          </a:p>
          <a:p>
            <a:pPr>
              <a:buNone/>
            </a:pPr>
            <a:r>
              <a:rPr lang="en-US" dirty="0" smtClean="0"/>
              <a:t>The Standards for </a:t>
            </a:r>
            <a:r>
              <a:rPr lang="en-US" dirty="0" err="1" smtClean="0"/>
              <a:t>Mathemtical</a:t>
            </a:r>
            <a:r>
              <a:rPr lang="en-US" dirty="0" smtClean="0"/>
              <a:t> Practice</a:t>
            </a:r>
          </a:p>
          <a:p>
            <a:pPr>
              <a:buNone/>
            </a:pPr>
            <a:r>
              <a:rPr lang="en-US" dirty="0" smtClean="0"/>
              <a:t>Our Instruction</a:t>
            </a:r>
          </a:p>
          <a:p>
            <a:pPr>
              <a:buNone/>
            </a:pPr>
            <a:r>
              <a:rPr lang="en-US" dirty="0" smtClean="0"/>
              <a:t>The Tasks</a:t>
            </a:r>
          </a:p>
          <a:p>
            <a:pPr>
              <a:buNone/>
            </a:pPr>
            <a:r>
              <a:rPr lang="en-US" dirty="0" smtClean="0"/>
              <a:t>Ultimately Assessment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Nationally:  PARCC, its framework and assessment development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At the state level in the interim:  Pearson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does this mean for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Sample Item from Pearson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http://education.pearsonassessments.com/pai/ai/Products/NextGeneration/videoseries.htm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Sample Item from PARCC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http://www.parcconline.org/samples/mathematics/high-school-functions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/>
          <a:lstStyle/>
          <a:p>
            <a:r>
              <a:rPr lang="en-US" dirty="0" smtClean="0"/>
              <a:t>What are the conceptual understandings and skills that students need to have in order to be successful on this problem?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PARCC’s Recommendations</a:t>
            </a:r>
            <a:br>
              <a:rPr lang="en-US" smtClean="0"/>
            </a:br>
            <a:r>
              <a:rPr lang="en-US" smtClean="0"/>
              <a:t>to prepare our students: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Focus strong on areas where the standards focus (critical areas)</a:t>
            </a:r>
          </a:p>
          <a:p>
            <a:pPr eaLnBrk="1" hangingPunct="1"/>
            <a:r>
              <a:rPr lang="en-US" smtClean="0"/>
              <a:t>Coherences—pay attention across grades and link major topics within grades</a:t>
            </a:r>
          </a:p>
          <a:p>
            <a:pPr eaLnBrk="1" hangingPunct="1"/>
            <a:r>
              <a:rPr lang="en-US" smtClean="0"/>
              <a:t>Rigor, fluency, application and deep understanding</a:t>
            </a:r>
          </a:p>
          <a:p>
            <a:pPr eaLnBrk="1" hangingPunct="1">
              <a:buFontTx/>
              <a:buNone/>
            </a:pPr>
            <a:r>
              <a:rPr lang="en-US" smtClean="0"/>
              <a:t>The assessments are anchored in college and career readiness.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Work to increase your knowledge about the mathematics that teachers need to know</a:t>
            </a:r>
          </a:p>
          <a:p>
            <a:r>
              <a:rPr lang="en-US" dirty="0" smtClean="0"/>
              <a:t>Include rich mathematical tasks in each unit</a:t>
            </a:r>
          </a:p>
          <a:p>
            <a:r>
              <a:rPr lang="en-US" dirty="0" smtClean="0"/>
              <a:t>Provide opportunities for students to engage in the standards for mathematical practice</a:t>
            </a:r>
          </a:p>
          <a:p>
            <a:r>
              <a:rPr lang="en-US" dirty="0" smtClean="0"/>
              <a:t>Take one step at a time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Inside Mathematics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Inside Mathematics provides video of teachers in the classroom where you can look for evidence of the content and practice standards in action.</a:t>
            </a:r>
          </a:p>
          <a:p>
            <a:pPr marL="0" indent="0" algn="ctr">
              <a:buFontTx/>
              <a:buNone/>
            </a:pPr>
            <a:endParaRPr lang="en-US" smtClean="0">
              <a:hlinkClick r:id="rId2"/>
            </a:endParaRPr>
          </a:p>
          <a:p>
            <a:pPr marL="0" indent="0" algn="ctr">
              <a:buFontTx/>
              <a:buNone/>
            </a:pPr>
            <a:r>
              <a:rPr lang="en-US" smtClean="0">
                <a:hlinkClick r:id="rId2"/>
              </a:rPr>
              <a:t>http://www.insidemathematics.org/</a:t>
            </a:r>
            <a:endParaRPr lang="en-US" smtClean="0"/>
          </a:p>
          <a:p>
            <a:pPr marL="0" indent="0" algn="ctr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Who you are?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What district are you from?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What is your role in your district? 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How familiar are you with the CCSSM?  What experiences have you already had?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Images of the Mathematical Practices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Illustrative Mathematics is a resource for tasks that illustrate the content standards and would provide opportunities for students to show evidence of the mathematical practices</a:t>
            </a:r>
          </a:p>
          <a:p>
            <a:pPr marL="0" indent="0">
              <a:buFontTx/>
              <a:buNone/>
            </a:pPr>
            <a:endParaRPr lang="en-US" smtClean="0"/>
          </a:p>
          <a:p>
            <a:pPr marL="0" indent="0" algn="ctr">
              <a:buFontTx/>
              <a:buNone/>
            </a:pPr>
            <a:r>
              <a:rPr lang="en-US" smtClean="0">
                <a:hlinkClick r:id="rId2"/>
              </a:rPr>
              <a:t>http://illustrativemathematics.org/</a:t>
            </a:r>
            <a:endParaRPr lang="en-US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Hearing from the Research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How can we use high-level tasks to promote equity in the mathematics classroom?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Video Clip from Peg Smith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http://ifl.lrdc.pitt.edu/ifl/index.php/resources/ask_the_educator/peg_smith/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What was a new learning for you today? (Instruction, Common Core, Student Learning, Mathematics, . . . )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actions might you put into practice after today?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was today like for you as a learner?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or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Contact Information</a:t>
            </a:r>
          </a:p>
          <a:p>
            <a:pPr>
              <a:buNone/>
            </a:pPr>
            <a:r>
              <a:rPr lang="en-US" dirty="0" smtClean="0"/>
              <a:t>Cindy: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ccallard@warner.rochester.edu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Jane: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jlavoie@warner.rochester.edu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Norms for Our Work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Fully participate</a:t>
            </a:r>
          </a:p>
          <a:p>
            <a:pPr eaLnBrk="1" hangingPunct="1"/>
            <a:r>
              <a:rPr lang="en-US" smtClean="0"/>
              <a:t>Listen and be open to new ideas</a:t>
            </a:r>
          </a:p>
          <a:p>
            <a:pPr eaLnBrk="1" hangingPunct="1"/>
            <a:r>
              <a:rPr lang="en-US" smtClean="0"/>
              <a:t>Make work public to group whenever possible (This is a collaboration, not a competition.)</a:t>
            </a:r>
          </a:p>
          <a:p>
            <a:pPr eaLnBrk="1" hangingPunct="1"/>
            <a:r>
              <a:rPr lang="en-US" smtClean="0"/>
              <a:t>Please take all business outside (cell phones, conversations, texting, email)</a:t>
            </a:r>
          </a:p>
          <a:p>
            <a:pPr eaLnBrk="1" hangingPunct="1"/>
            <a:r>
              <a:rPr lang="en-US" smtClean="0"/>
              <a:t>Do what you need to do to be comfortable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/>
          <a:lstStyle/>
          <a:p>
            <a:r>
              <a:rPr lang="en-US" dirty="0" smtClean="0"/>
              <a:t>So What Does it Mean to Deepen our Content Knowledge?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Mathematics in the 21</a:t>
            </a:r>
            <a:r>
              <a:rPr lang="en-US" baseline="30000" dirty="0" smtClean="0"/>
              <a:t>st</a:t>
            </a:r>
            <a:r>
              <a:rPr lang="en-US" dirty="0" smtClean="0"/>
              <a:t> Century:</a:t>
            </a:r>
          </a:p>
          <a:p>
            <a:pPr>
              <a:buNone/>
            </a:pPr>
            <a:r>
              <a:rPr lang="en-US" dirty="0" smtClean="0"/>
              <a:t>What Mathematical Knowledge is Needed for Teaching Mathematics?</a:t>
            </a:r>
          </a:p>
          <a:p>
            <a:pPr>
              <a:buNone/>
            </a:pPr>
            <a:r>
              <a:rPr lang="en-US" dirty="0" smtClean="0"/>
              <a:t>Deborah L. Ball, University of Michigan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Common Core in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Where we are as a nation?</a:t>
            </a:r>
          </a:p>
          <a:p>
            <a:r>
              <a:rPr lang="en-US" dirty="0" smtClean="0"/>
              <a:t>Where we are as a state?</a:t>
            </a:r>
          </a:p>
          <a:p>
            <a:r>
              <a:rPr lang="en-US" dirty="0" smtClean="0"/>
              <a:t>Where we are as teachers implementing the Common Core Learning Standards in Mathematics?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r>
              <a:rPr lang="en-US" dirty="0" smtClean="0"/>
              <a:t>As A Nation:  The Common Core State Standards in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Common Standards for</a:t>
            </a:r>
          </a:p>
          <a:p>
            <a:pPr lvl="1"/>
            <a:r>
              <a:rPr lang="en-US" dirty="0" smtClean="0"/>
              <a:t>Mathematics Content</a:t>
            </a:r>
          </a:p>
          <a:p>
            <a:pPr lvl="1"/>
            <a:r>
              <a:rPr lang="en-US" dirty="0" smtClean="0"/>
              <a:t>WHAT our </a:t>
            </a:r>
            <a:r>
              <a:rPr lang="en-US" u="sng" dirty="0" smtClean="0"/>
              <a:t>students</a:t>
            </a:r>
            <a:r>
              <a:rPr lang="en-US" dirty="0" smtClean="0"/>
              <a:t> should be doing when they </a:t>
            </a:r>
            <a:r>
              <a:rPr lang="en-US" u="sng" dirty="0" smtClean="0"/>
              <a:t>engage</a:t>
            </a:r>
            <a:r>
              <a:rPr lang="en-US" dirty="0" smtClean="0"/>
              <a:t> in mathematics (</a:t>
            </a:r>
            <a:r>
              <a:rPr lang="en-US" i="1" dirty="0" smtClean="0"/>
              <a:t>Standards for Mathematical Practice</a:t>
            </a:r>
            <a:r>
              <a:rPr lang="en-US" dirty="0" smtClean="0"/>
              <a:t>)</a:t>
            </a:r>
          </a:p>
          <a:p>
            <a:pPr algn="ctr">
              <a:buNone/>
            </a:pPr>
            <a:r>
              <a:rPr lang="en-US" i="1" dirty="0" smtClean="0"/>
              <a:t>The “Math Wars” are no more!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2130</Words>
  <Application>Microsoft Office PowerPoint</Application>
  <PresentationFormat>On-screen Show (4:3)</PresentationFormat>
  <Paragraphs>316</Paragraphs>
  <Slides>53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Default Design</vt:lpstr>
      <vt:lpstr>Making the CCSSM Come Alive in Our Classrooms</vt:lpstr>
      <vt:lpstr>Mathematics Outreach http://www.warner.rochester.edu/warnercenter/mathematicsoutreach/</vt:lpstr>
      <vt:lpstr>Goals</vt:lpstr>
      <vt:lpstr>Focus Questions</vt:lpstr>
      <vt:lpstr>Introductions</vt:lpstr>
      <vt:lpstr>The Norms for Our Work</vt:lpstr>
      <vt:lpstr>So What Does it Mean to Deepen our Content Knowledge?</vt:lpstr>
      <vt:lpstr>The Common Core in Mathematics</vt:lpstr>
      <vt:lpstr>As A Nation:  The Common Core State Standards in Mathematics</vt:lpstr>
      <vt:lpstr>The Math Wars:   Different Belief Systems</vt:lpstr>
      <vt:lpstr>Hearing from the Authors: Essay by Phil Daro, William McCallum, and Jason Zimba (2/16/2012)</vt:lpstr>
      <vt:lpstr>From Daro, McCallum and Zimba</vt:lpstr>
      <vt:lpstr>As a nation:</vt:lpstr>
      <vt:lpstr>Answering Getting Techniques</vt:lpstr>
      <vt:lpstr>As a nation:</vt:lpstr>
      <vt:lpstr>As a nation:</vt:lpstr>
      <vt:lpstr>According to Grant Wiggins-----</vt:lpstr>
      <vt:lpstr>Thus, the course is not the textbook</vt:lpstr>
      <vt:lpstr>Math Curriculum Makeover Dan Meyer</vt:lpstr>
      <vt:lpstr>NYS before CCSSM</vt:lpstr>
      <vt:lpstr>As a state:</vt:lpstr>
      <vt:lpstr>NYS and the CCSSM</vt:lpstr>
      <vt:lpstr>Connecting Content and Practices-Developing an image of what teaching and learning could look like in a CCLSM classroom </vt:lpstr>
      <vt:lpstr>A Mathematics Task</vt:lpstr>
      <vt:lpstr>The Toothpick Task</vt:lpstr>
      <vt:lpstr>Reflection</vt:lpstr>
      <vt:lpstr>CCSSM</vt:lpstr>
      <vt:lpstr>CCSSM</vt:lpstr>
      <vt:lpstr>CCSSM</vt:lpstr>
      <vt:lpstr>Lunch</vt:lpstr>
      <vt:lpstr>Connecting the Practices to the Content</vt:lpstr>
      <vt:lpstr>Standards for Mathematical Practice</vt:lpstr>
      <vt:lpstr>Slide 33</vt:lpstr>
      <vt:lpstr>Discussing the Standards of Practice</vt:lpstr>
      <vt:lpstr>The Importance of  Mathematical Practices</vt:lpstr>
      <vt:lpstr>Looking at Students</vt:lpstr>
      <vt:lpstr>Sharing Out Our Findings</vt:lpstr>
      <vt:lpstr>So How Did this Task Measure Up????</vt:lpstr>
      <vt:lpstr>Connections</vt:lpstr>
      <vt:lpstr>Characteristics of Rich Mathematical Tasks</vt:lpstr>
      <vt:lpstr>Characteristics of Rich Mathematical Tasks</vt:lpstr>
      <vt:lpstr>Slide 42</vt:lpstr>
      <vt:lpstr>So how does this all tie together</vt:lpstr>
      <vt:lpstr>Assessment</vt:lpstr>
      <vt:lpstr>So what does this mean for assessment</vt:lpstr>
      <vt:lpstr>What are the conceptual understandings and skills that students need to have in order to be successful on this problem?</vt:lpstr>
      <vt:lpstr>PARCC’s Recommendations to prepare our students:</vt:lpstr>
      <vt:lpstr>Suggested Next Steps</vt:lpstr>
      <vt:lpstr>Inside Mathematics</vt:lpstr>
      <vt:lpstr>Images of the Mathematical Practices</vt:lpstr>
      <vt:lpstr>Hearing from the Research Field</vt:lpstr>
      <vt:lpstr>Exit Card</vt:lpstr>
      <vt:lpstr>Questions or Comments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cpenders</dc:creator>
  <cp:lastModifiedBy>Jane P LaVoie</cp:lastModifiedBy>
  <cp:revision>49</cp:revision>
  <dcterms:created xsi:type="dcterms:W3CDTF">2008-02-08T19:17:24Z</dcterms:created>
  <dcterms:modified xsi:type="dcterms:W3CDTF">2012-11-03T12:45:40Z</dcterms:modified>
</cp:coreProperties>
</file>